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2" d="100"/>
          <a:sy n="62" d="100"/>
        </p:scale>
        <p:origin x="72"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E9350-4723-46FA-9F1C-117DC502CA97}" type="datetimeFigureOut">
              <a:rPr lang="nl-NL" smtClean="0"/>
              <a:t>20-1-2020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52814-CAF0-4BEA-8246-7A657B446C11}" type="slidenum">
              <a:rPr lang="nl-NL" smtClean="0"/>
              <a:t>‹nr.›</a:t>
            </a:fld>
            <a:endParaRPr lang="nl-NL"/>
          </a:p>
        </p:txBody>
      </p:sp>
    </p:spTree>
    <p:extLst>
      <p:ext uri="{BB962C8B-B14F-4D97-AF65-F5344CB8AC3E}">
        <p14:creationId xmlns:p14="http://schemas.microsoft.com/office/powerpoint/2010/main" val="1957528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5</a:t>
            </a:fld>
            <a:endParaRPr lang="nl-NL"/>
          </a:p>
        </p:txBody>
      </p:sp>
    </p:spTree>
    <p:extLst>
      <p:ext uri="{BB962C8B-B14F-4D97-AF65-F5344CB8AC3E}">
        <p14:creationId xmlns:p14="http://schemas.microsoft.com/office/powerpoint/2010/main" val="3394257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6</a:t>
            </a:fld>
            <a:endParaRPr lang="nl-NL"/>
          </a:p>
        </p:txBody>
      </p:sp>
    </p:spTree>
    <p:extLst>
      <p:ext uri="{BB962C8B-B14F-4D97-AF65-F5344CB8AC3E}">
        <p14:creationId xmlns:p14="http://schemas.microsoft.com/office/powerpoint/2010/main" val="1109327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34F0AE6-FEA2-4D9E-8FA4-B8514E0692FD}"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209668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34F0AE6-FEA2-4D9E-8FA4-B8514E0692FD}"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3220463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34F0AE6-FEA2-4D9E-8FA4-B8514E0692FD}"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3374007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2026129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34F0AE6-FEA2-4D9E-8FA4-B8514E0692FD}"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1263672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034F0AE6-FEA2-4D9E-8FA4-B8514E0692FD}"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1388916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34F0AE6-FEA2-4D9E-8FA4-B8514E0692FD}" type="datetimeFigureOut">
              <a:rPr lang="nl-NL" smtClean="0"/>
              <a:t>20-1-2020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728404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34F0AE6-FEA2-4D9E-8FA4-B8514E0692FD}" type="datetimeFigureOut">
              <a:rPr lang="nl-NL" smtClean="0"/>
              <a:t>20-1-2020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2809097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34F0AE6-FEA2-4D9E-8FA4-B8514E0692FD}" type="datetimeFigureOut">
              <a:rPr lang="nl-NL" smtClean="0"/>
              <a:t>20-1-2020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194850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34F0AE6-FEA2-4D9E-8FA4-B8514E0692FD}" type="datetimeFigureOut">
              <a:rPr lang="nl-NL" smtClean="0"/>
              <a:t>20-1-2020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434675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34F0AE6-FEA2-4D9E-8FA4-B8514E0692FD}" type="datetimeFigureOut">
              <a:rPr lang="nl-NL" smtClean="0"/>
              <a:t>20-1-2020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39560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34F0AE6-FEA2-4D9E-8FA4-B8514E0692FD}" type="datetimeFigureOut">
              <a:rPr lang="nl-NL" smtClean="0"/>
              <a:t>20-1-2020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779500-398D-4C6E-8FED-5E79A823F69B}" type="slidenum">
              <a:rPr lang="nl-NL" smtClean="0"/>
              <a:t>‹nr.›</a:t>
            </a:fld>
            <a:endParaRPr lang="nl-NL"/>
          </a:p>
        </p:txBody>
      </p:sp>
    </p:spTree>
    <p:extLst>
      <p:ext uri="{BB962C8B-B14F-4D97-AF65-F5344CB8AC3E}">
        <p14:creationId xmlns:p14="http://schemas.microsoft.com/office/powerpoint/2010/main" val="3913092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F0AE6-FEA2-4D9E-8FA4-B8514E0692FD}" type="datetimeFigureOut">
              <a:rPr lang="nl-NL" smtClean="0"/>
              <a:t>20-1-2020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79500-398D-4C6E-8FED-5E79A823F69B}" type="slidenum">
              <a:rPr lang="nl-NL" smtClean="0"/>
              <a:t>‹nr.›</a:t>
            </a:fld>
            <a:endParaRPr lang="nl-NL"/>
          </a:p>
        </p:txBody>
      </p:sp>
    </p:spTree>
    <p:extLst>
      <p:ext uri="{BB962C8B-B14F-4D97-AF65-F5344CB8AC3E}">
        <p14:creationId xmlns:p14="http://schemas.microsoft.com/office/powerpoint/2010/main" val="1885265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01060"/>
            <a:ext cx="10515600" cy="1325563"/>
          </a:xfrm>
        </p:spPr>
        <p:txBody>
          <a:bodyPr/>
          <a:lstStyle/>
          <a:p>
            <a:r>
              <a:rPr lang="nl-NL" dirty="0" smtClean="0"/>
              <a:t>Periode 3 soorten en rassen</a:t>
            </a:r>
            <a:endParaRPr lang="nl-NL" dirty="0"/>
          </a:p>
        </p:txBody>
      </p:sp>
      <p:sp>
        <p:nvSpPr>
          <p:cNvPr id="3" name="Tijdelijke aanduiding voor inhoud 2"/>
          <p:cNvSpPr>
            <a:spLocks noGrp="1"/>
          </p:cNvSpPr>
          <p:nvPr>
            <p:ph idx="1"/>
          </p:nvPr>
        </p:nvSpPr>
        <p:spPr/>
        <p:txBody>
          <a:bodyPr/>
          <a:lstStyle/>
          <a:p>
            <a:r>
              <a:rPr lang="nl-NL" dirty="0" smtClean="0"/>
              <a:t>Reptielen</a:t>
            </a:r>
          </a:p>
          <a:p>
            <a:r>
              <a:rPr lang="nl-NL" dirty="0" smtClean="0"/>
              <a:t>Amfibieën</a:t>
            </a:r>
          </a:p>
          <a:p>
            <a:r>
              <a:rPr lang="nl-NL" dirty="0" smtClean="0"/>
              <a:t>Vissen</a:t>
            </a:r>
            <a:endParaRPr lang="nl-NL" dirty="0"/>
          </a:p>
        </p:txBody>
      </p:sp>
      <p:sp>
        <p:nvSpPr>
          <p:cNvPr id="4" name="Tijdelijke aanduiding voor tekst 3"/>
          <p:cNvSpPr>
            <a:spLocks noGrp="1"/>
          </p:cNvSpPr>
          <p:nvPr>
            <p:ph type="body" sz="quarter" idx="13"/>
          </p:nvPr>
        </p:nvSpPr>
        <p:spPr/>
        <p:txBody>
          <a:bodyPr/>
          <a:lstStyle/>
          <a:p>
            <a:endParaRPr lang="nl-NL"/>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3990" y="2636653"/>
            <a:ext cx="2020186" cy="3030279"/>
          </a:xfrm>
          <a:prstGeom prst="rect">
            <a:avLst/>
          </a:prstGeom>
        </p:spPr>
      </p:pic>
    </p:spTree>
    <p:extLst>
      <p:ext uri="{BB962C8B-B14F-4D97-AF65-F5344CB8AC3E}">
        <p14:creationId xmlns:p14="http://schemas.microsoft.com/office/powerpoint/2010/main" val="507404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a:t>Dit blok maken jullie een verslag over de soorten die je dit blok moet kennen of herkennen. Bij deze individuele opdracht ga je een eigen encyclopedie maken. Je geeft deze informatie weer op 1 a4-tje per soort.</a:t>
            </a:r>
          </a:p>
          <a:p>
            <a:r>
              <a:rPr lang="nl-NL" b="1" u="sng" dirty="0"/>
              <a:t>De encyclopedie bevat informatie over:</a:t>
            </a:r>
            <a:endParaRPr lang="nl-NL" dirty="0"/>
          </a:p>
          <a:p>
            <a:pPr lvl="1"/>
            <a:r>
              <a:rPr lang="nl-NL" dirty="0"/>
              <a:t>Nederlandse naam</a:t>
            </a:r>
          </a:p>
          <a:p>
            <a:pPr lvl="1"/>
            <a:r>
              <a:rPr lang="nl-NL" dirty="0"/>
              <a:t>Herkomst (natuurlijk leefgebied)</a:t>
            </a:r>
          </a:p>
          <a:p>
            <a:pPr lvl="1"/>
            <a:r>
              <a:rPr lang="nl-NL" dirty="0"/>
              <a:t>Exterieur (beschrijving en foto(‘s))</a:t>
            </a:r>
          </a:p>
          <a:p>
            <a:pPr lvl="1"/>
            <a:r>
              <a:rPr lang="nl-NL" dirty="0"/>
              <a:t>Manier van voeren (voedingsvoorschriften, type voeding)</a:t>
            </a:r>
          </a:p>
          <a:p>
            <a:pPr lvl="1"/>
            <a:r>
              <a:rPr lang="nl-NL" dirty="0"/>
              <a:t>Manier van huisvesten (klimaateisen, individueel of samen, etc.)</a:t>
            </a:r>
          </a:p>
          <a:p>
            <a:pPr lvl="1"/>
            <a:r>
              <a:rPr lang="nl-NL" dirty="0"/>
              <a:t>Soort specifiek gedag </a:t>
            </a:r>
          </a:p>
          <a:p>
            <a:pPr lvl="1"/>
            <a:r>
              <a:rPr lang="nl-NL" dirty="0"/>
              <a:t>Specifieke verzorging en/of bijzonderheden</a:t>
            </a:r>
          </a:p>
          <a:p>
            <a:r>
              <a:rPr lang="nl-NL" dirty="0"/>
              <a:t>Bovenstaande werk je uit voor 7 </a:t>
            </a:r>
            <a:r>
              <a:rPr lang="nl-NL" dirty="0" err="1"/>
              <a:t>herpeten</a:t>
            </a:r>
            <a:r>
              <a:rPr lang="nl-NL" dirty="0"/>
              <a:t> en 7 vissen. </a:t>
            </a:r>
          </a:p>
          <a:p>
            <a:r>
              <a:rPr lang="nl-NL" dirty="0"/>
              <a:t>Deze encyclopedie moet worden ingeleverd (alleen via ELO) aan het einde van het blok en wordt beoordeeld!</a:t>
            </a:r>
          </a:p>
          <a:p>
            <a:endParaRPr lang="nl-NL" dirty="0"/>
          </a:p>
        </p:txBody>
      </p:sp>
      <p:sp>
        <p:nvSpPr>
          <p:cNvPr id="4" name="Tijdelijke aanduiding voor tekst 3"/>
          <p:cNvSpPr>
            <a:spLocks noGrp="1"/>
          </p:cNvSpPr>
          <p:nvPr>
            <p:ph type="body" sz="quarter" idx="13"/>
          </p:nvPr>
        </p:nvSpPr>
        <p:spPr/>
        <p:txBody>
          <a:bodyPr/>
          <a:lstStyle/>
          <a:p>
            <a:endParaRPr lang="nl-NL"/>
          </a:p>
        </p:txBody>
      </p:sp>
      <p:sp>
        <p:nvSpPr>
          <p:cNvPr id="5" name="Tijdelijke aanduiding voor tekst 4"/>
          <p:cNvSpPr>
            <a:spLocks noGrp="1"/>
          </p:cNvSpPr>
          <p:nvPr>
            <p:ph type="body" sz="quarter" idx="14"/>
          </p:nvPr>
        </p:nvSpPr>
        <p:spPr/>
        <p:txBody>
          <a:bodyPr/>
          <a:lstStyle/>
          <a:p>
            <a:endParaRPr lang="nl-NL"/>
          </a:p>
        </p:txBody>
      </p:sp>
    </p:spTree>
    <p:extLst>
      <p:ext uri="{BB962C8B-B14F-4D97-AF65-F5344CB8AC3E}">
        <p14:creationId xmlns:p14="http://schemas.microsoft.com/office/powerpoint/2010/main" val="108452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69162"/>
            <a:ext cx="10515600" cy="1325563"/>
          </a:xfrm>
        </p:spPr>
        <p:txBody>
          <a:bodyPr>
            <a:normAutofit/>
          </a:bodyPr>
          <a:lstStyle/>
          <a:p>
            <a:r>
              <a:rPr lang="nl-NL" sz="4000" dirty="0" smtClean="0"/>
              <a:t>2.8 Diersoorten in de klasse van reptielen </a:t>
            </a:r>
            <a:endParaRPr lang="nl-NL" sz="4000" dirty="0"/>
          </a:p>
        </p:txBody>
      </p:sp>
      <p:sp>
        <p:nvSpPr>
          <p:cNvPr id="3" name="Tijdelijke aanduiding voor inhoud 2"/>
          <p:cNvSpPr>
            <a:spLocks noGrp="1"/>
          </p:cNvSpPr>
          <p:nvPr>
            <p:ph idx="1"/>
          </p:nvPr>
        </p:nvSpPr>
        <p:spPr/>
        <p:txBody>
          <a:bodyPr/>
          <a:lstStyle/>
          <a:p>
            <a:r>
              <a:rPr lang="nl-NL" dirty="0" smtClean="0"/>
              <a:t>Reptielen zijn koudbloedige dieren die leven op het land.</a:t>
            </a:r>
          </a:p>
          <a:p>
            <a:r>
              <a:rPr lang="nl-NL" dirty="0" smtClean="0"/>
              <a:t>Planten zich voort door het leggen van eieren. Sommige soorten zijn levendbarend. </a:t>
            </a:r>
          </a:p>
          <a:p>
            <a:r>
              <a:rPr lang="nl-NL" dirty="0" smtClean="0"/>
              <a:t>Meestal in tropische streken.</a:t>
            </a:r>
          </a:p>
          <a:p>
            <a:r>
              <a:rPr lang="nl-NL" dirty="0" smtClean="0"/>
              <a:t>Huid is droog en bedekt met schubben. Biedt bescherming tegen rovers en uitdroging. </a:t>
            </a:r>
          </a:p>
          <a:p>
            <a:r>
              <a:rPr lang="nl-NL" dirty="0" smtClean="0"/>
              <a:t>Vijf orden: schildpadden, hagedissen, wormhagedissen, krokodillen en slangen.</a:t>
            </a:r>
          </a:p>
          <a:p>
            <a:r>
              <a:rPr lang="nl-NL" dirty="0" smtClean="0"/>
              <a:t>Niet alle soorten mogen als huisdier gehouden worden. </a:t>
            </a:r>
            <a:endParaRPr lang="nl-NL"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Tree>
    <p:extLst>
      <p:ext uri="{BB962C8B-B14F-4D97-AF65-F5344CB8AC3E}">
        <p14:creationId xmlns:p14="http://schemas.microsoft.com/office/powerpoint/2010/main" val="1830294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10763"/>
            <a:ext cx="10515600" cy="999218"/>
          </a:xfrm>
        </p:spPr>
        <p:txBody>
          <a:bodyPr>
            <a:normAutofit/>
          </a:bodyPr>
          <a:lstStyle/>
          <a:p>
            <a:r>
              <a:rPr lang="nl-NL" sz="4000" dirty="0" smtClean="0"/>
              <a:t>2.8 Diersoorten in de klasse van reptielen </a:t>
            </a:r>
            <a:endParaRPr lang="nl-NL" sz="4000" dirty="0"/>
          </a:p>
        </p:txBody>
      </p:sp>
      <p:sp>
        <p:nvSpPr>
          <p:cNvPr id="3" name="Tijdelijke aanduiding voor inhoud 2"/>
          <p:cNvSpPr>
            <a:spLocks noGrp="1"/>
          </p:cNvSpPr>
          <p:nvPr>
            <p:ph idx="1"/>
          </p:nvPr>
        </p:nvSpPr>
        <p:spPr>
          <a:xfrm>
            <a:off x="838200" y="1880597"/>
            <a:ext cx="10515600" cy="4465121"/>
          </a:xfrm>
        </p:spPr>
        <p:txBody>
          <a:bodyPr>
            <a:normAutofit lnSpcReduction="10000"/>
          </a:bodyPr>
          <a:lstStyle/>
          <a:p>
            <a:r>
              <a:rPr lang="nl-NL" dirty="0" smtClean="0"/>
              <a:t>Schildpadden</a:t>
            </a:r>
          </a:p>
          <a:p>
            <a:pPr marL="719137" lvl="1" indent="-457200">
              <a:buFont typeface="Wingdings" panose="05000000000000000000" pitchFamily="2" charset="2"/>
              <a:buChar char="Ø"/>
            </a:pPr>
            <a:r>
              <a:rPr lang="nl-NL" dirty="0" smtClean="0"/>
              <a:t>Herkenbaar aan vorm en huid; schubben en buik- en rugpantser. Ontstaan door vergroeiing van wervels met ribben. </a:t>
            </a:r>
          </a:p>
          <a:p>
            <a:pPr marL="719137" lvl="1" indent="-457200">
              <a:buFont typeface="Wingdings" panose="05000000000000000000" pitchFamily="2" charset="2"/>
              <a:buChar char="Ø"/>
            </a:pPr>
            <a:r>
              <a:rPr lang="nl-NL" dirty="0" smtClean="0"/>
              <a:t>Onderverdeling in landschildpadden en water- en moerasschildpadden</a:t>
            </a:r>
          </a:p>
          <a:p>
            <a:pPr marL="719137" lvl="1" indent="-457200">
              <a:buFont typeface="Wingdings" panose="05000000000000000000" pitchFamily="2" charset="2"/>
              <a:buChar char="Ø"/>
            </a:pPr>
            <a:r>
              <a:rPr lang="nl-NL" dirty="0" smtClean="0"/>
              <a:t>Ongeveer 350 soorten.</a:t>
            </a:r>
          </a:p>
          <a:p>
            <a:pPr marL="719137" lvl="1" indent="-457200">
              <a:buFont typeface="Wingdings" panose="05000000000000000000" pitchFamily="2" charset="2"/>
              <a:buChar char="Ø"/>
            </a:pPr>
            <a:r>
              <a:rPr lang="nl-NL" dirty="0" smtClean="0"/>
              <a:t>Kunnen erg oud worden &gt; 100 jaar.</a:t>
            </a:r>
          </a:p>
          <a:p>
            <a:pPr lvl="1"/>
            <a:endParaRPr lang="nl-NL" dirty="0" smtClean="0"/>
          </a:p>
          <a:p>
            <a:r>
              <a:rPr lang="nl-NL" dirty="0" smtClean="0"/>
              <a:t>Hagedissen</a:t>
            </a:r>
          </a:p>
          <a:p>
            <a:pPr lvl="1" indent="-423863">
              <a:buFont typeface="Wingdings" panose="05000000000000000000" pitchFamily="2" charset="2"/>
              <a:buChar char="Ø"/>
            </a:pPr>
            <a:r>
              <a:rPr lang="nl-NL" dirty="0" err="1" smtClean="0"/>
              <a:t>Onderorden</a:t>
            </a:r>
            <a:r>
              <a:rPr lang="nl-NL" dirty="0" smtClean="0"/>
              <a:t>: </a:t>
            </a:r>
            <a:r>
              <a:rPr lang="nl-NL" dirty="0" err="1" smtClean="0"/>
              <a:t>leguaanachtigen</a:t>
            </a:r>
            <a:r>
              <a:rPr lang="nl-NL" dirty="0" smtClean="0"/>
              <a:t>, gekko-</a:t>
            </a:r>
            <a:r>
              <a:rPr lang="nl-NL" dirty="0" err="1" smtClean="0"/>
              <a:t>achtigen</a:t>
            </a:r>
            <a:r>
              <a:rPr lang="nl-NL" dirty="0" smtClean="0"/>
              <a:t>, </a:t>
            </a:r>
            <a:r>
              <a:rPr lang="nl-NL" dirty="0" err="1" smtClean="0"/>
              <a:t>skinkachtigen</a:t>
            </a:r>
            <a:r>
              <a:rPr lang="nl-NL" dirty="0" smtClean="0"/>
              <a:t>, </a:t>
            </a:r>
            <a:r>
              <a:rPr lang="nl-NL" dirty="0" err="1" smtClean="0"/>
              <a:t>hazelwormachtigen</a:t>
            </a:r>
            <a:r>
              <a:rPr lang="nl-NL" dirty="0" smtClean="0"/>
              <a:t>, </a:t>
            </a:r>
            <a:r>
              <a:rPr lang="nl-NL" dirty="0" err="1" smtClean="0"/>
              <a:t>varaanachtigen</a:t>
            </a:r>
            <a:r>
              <a:rPr lang="nl-NL" dirty="0" smtClean="0"/>
              <a:t>. Verdere verdeling in families. </a:t>
            </a:r>
          </a:p>
          <a:p>
            <a:pPr lvl="1" indent="-423863">
              <a:buFont typeface="Wingdings" panose="05000000000000000000" pitchFamily="2" charset="2"/>
              <a:buChar char="Ø"/>
            </a:pPr>
            <a:r>
              <a:rPr lang="nl-NL" dirty="0" smtClean="0"/>
              <a:t>Lang lichaam, poten die naar buiten staan. Bedekt met schubben die dienen als bescherming en isolatie. </a:t>
            </a:r>
            <a:endParaRPr lang="nl-NL"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Tree>
    <p:extLst>
      <p:ext uri="{BB962C8B-B14F-4D97-AF65-F5344CB8AC3E}">
        <p14:creationId xmlns:p14="http://schemas.microsoft.com/office/powerpoint/2010/main" val="1359255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47897"/>
            <a:ext cx="10515600" cy="1325563"/>
          </a:xfrm>
        </p:spPr>
        <p:txBody>
          <a:bodyPr>
            <a:normAutofit/>
          </a:bodyPr>
          <a:lstStyle/>
          <a:p>
            <a:r>
              <a:rPr lang="nl-NL" sz="4000" dirty="0" smtClean="0"/>
              <a:t>2.8 Diersoorten in de klasse van reptielen </a:t>
            </a:r>
            <a:endParaRPr lang="nl-NL" sz="4000" dirty="0"/>
          </a:p>
        </p:txBody>
      </p:sp>
      <p:sp>
        <p:nvSpPr>
          <p:cNvPr id="3" name="Tijdelijke aanduiding voor inhoud 2"/>
          <p:cNvSpPr>
            <a:spLocks noGrp="1"/>
          </p:cNvSpPr>
          <p:nvPr>
            <p:ph idx="1"/>
          </p:nvPr>
        </p:nvSpPr>
        <p:spPr>
          <a:xfrm>
            <a:off x="838200" y="2073460"/>
            <a:ext cx="10515600" cy="4351338"/>
          </a:xfrm>
        </p:spPr>
        <p:txBody>
          <a:bodyPr/>
          <a:lstStyle/>
          <a:p>
            <a:r>
              <a:rPr lang="nl-NL" dirty="0" smtClean="0"/>
              <a:t>Slangen</a:t>
            </a:r>
          </a:p>
          <a:p>
            <a:pPr lvl="1" indent="-423863">
              <a:buFont typeface="Wingdings" panose="05000000000000000000" pitchFamily="2" charset="2"/>
              <a:buChar char="Ø"/>
            </a:pPr>
            <a:r>
              <a:rPr lang="nl-NL" dirty="0" smtClean="0"/>
              <a:t>17 families met 3000 soorten.</a:t>
            </a:r>
          </a:p>
          <a:p>
            <a:pPr lvl="1" indent="-423863">
              <a:buFont typeface="Wingdings" panose="05000000000000000000" pitchFamily="2" charset="2"/>
              <a:buChar char="Ø"/>
            </a:pPr>
            <a:r>
              <a:rPr lang="nl-NL" dirty="0" smtClean="0"/>
              <a:t>In NL: de gladde slang, de ringslang en de adder. </a:t>
            </a:r>
          </a:p>
          <a:p>
            <a:pPr lvl="1" indent="-423863">
              <a:buFont typeface="Wingdings" panose="05000000000000000000" pitchFamily="2" charset="2"/>
              <a:buChar char="Ø"/>
            </a:pPr>
            <a:r>
              <a:rPr lang="nl-NL" dirty="0" smtClean="0"/>
              <a:t>Rekening houden met CITES-lijst</a:t>
            </a:r>
          </a:p>
          <a:p>
            <a:pPr lvl="1" indent="-423863">
              <a:buFont typeface="Wingdings" panose="05000000000000000000" pitchFamily="2" charset="2"/>
              <a:buChar char="Ø"/>
            </a:pPr>
            <a:r>
              <a:rPr lang="nl-NL" dirty="0" smtClean="0"/>
              <a:t>Langgerekt, geen poten, geen uitwendig oor en oogleden, geen borstbeen</a:t>
            </a:r>
          </a:p>
          <a:p>
            <a:pPr lvl="1" indent="-423863">
              <a:buFont typeface="Wingdings" panose="05000000000000000000" pitchFamily="2" charset="2"/>
              <a:buChar char="Ø"/>
            </a:pPr>
            <a:r>
              <a:rPr lang="nl-NL" dirty="0" smtClean="0"/>
              <a:t>Slecht gehoorvermogen, goed gezichtsvermogen</a:t>
            </a:r>
            <a:endParaRPr lang="nl-NL"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Tree>
    <p:extLst>
      <p:ext uri="{BB962C8B-B14F-4D97-AF65-F5344CB8AC3E}">
        <p14:creationId xmlns:p14="http://schemas.microsoft.com/office/powerpoint/2010/main" val="7485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09946"/>
            <a:ext cx="10515600" cy="912132"/>
          </a:xfrm>
        </p:spPr>
        <p:txBody>
          <a:bodyPr>
            <a:normAutofit/>
          </a:bodyPr>
          <a:lstStyle/>
          <a:p>
            <a:r>
              <a:rPr lang="nl-NL" sz="4000" dirty="0" smtClean="0"/>
              <a:t>2.9 Diersoorten in de klasse van amfibieën</a:t>
            </a:r>
            <a:endParaRPr lang="nl-NL" sz="4000"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
        <p:nvSpPr>
          <p:cNvPr id="7" name="Tijdelijke aanduiding voor inhoud 6"/>
          <p:cNvSpPr>
            <a:spLocks noGrp="1"/>
          </p:cNvSpPr>
          <p:nvPr>
            <p:ph idx="1"/>
          </p:nvPr>
        </p:nvSpPr>
        <p:spPr>
          <a:xfrm>
            <a:off x="997858" y="1890095"/>
            <a:ext cx="4556202" cy="4351338"/>
          </a:xfrm>
        </p:spPr>
        <p:txBody>
          <a:bodyPr/>
          <a:lstStyle/>
          <a:p>
            <a:r>
              <a:rPr lang="nl-NL" dirty="0" smtClean="0"/>
              <a:t>Koudbloedig</a:t>
            </a:r>
          </a:p>
          <a:p>
            <a:r>
              <a:rPr lang="nl-NL" dirty="0" smtClean="0"/>
              <a:t>Deels op land, deels in water</a:t>
            </a:r>
          </a:p>
          <a:p>
            <a:r>
              <a:rPr lang="nl-NL" dirty="0" smtClean="0"/>
              <a:t>Dunne huid, zonder schubben</a:t>
            </a:r>
          </a:p>
          <a:p>
            <a:r>
              <a:rPr lang="nl-NL" dirty="0" smtClean="0"/>
              <a:t>Eieren in water, larven in het water</a:t>
            </a:r>
          </a:p>
          <a:p>
            <a:r>
              <a:rPr lang="nl-NL" dirty="0" smtClean="0"/>
              <a:t>Larven hebben kieuwen, volwassen dier longen</a:t>
            </a:r>
            <a:endParaRPr lang="nl-NL" dirty="0"/>
          </a:p>
        </p:txBody>
      </p:sp>
      <p:pic>
        <p:nvPicPr>
          <p:cNvPr id="8" name="Afbeelding 7"/>
          <p:cNvPicPr>
            <a:picLocks noChangeAspect="1"/>
          </p:cNvPicPr>
          <p:nvPr/>
        </p:nvPicPr>
        <p:blipFill rotWithShape="1">
          <a:blip r:embed="rId3"/>
          <a:srcRect l="49832" t="31697" r="11180" b="17410"/>
          <a:stretch/>
        </p:blipFill>
        <p:spPr>
          <a:xfrm>
            <a:off x="7262037" y="2510344"/>
            <a:ext cx="4405000" cy="3232856"/>
          </a:xfrm>
          <a:prstGeom prst="rect">
            <a:avLst/>
          </a:prstGeom>
        </p:spPr>
      </p:pic>
    </p:spTree>
    <p:extLst>
      <p:ext uri="{BB962C8B-B14F-4D97-AF65-F5344CB8AC3E}">
        <p14:creationId xmlns:p14="http://schemas.microsoft.com/office/powerpoint/2010/main" val="2789156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22792"/>
            <a:ext cx="10515600" cy="1115332"/>
          </a:xfrm>
        </p:spPr>
        <p:txBody>
          <a:bodyPr>
            <a:normAutofit/>
          </a:bodyPr>
          <a:lstStyle/>
          <a:p>
            <a:r>
              <a:rPr lang="nl-NL" sz="4000" dirty="0" smtClean="0"/>
              <a:t>2.9 Diersoorten in de klasse van amfibieën</a:t>
            </a:r>
            <a:endParaRPr lang="nl-NL" sz="4000"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
        <p:nvSpPr>
          <p:cNvPr id="7" name="Tijdelijke aanduiding voor inhoud 6"/>
          <p:cNvSpPr>
            <a:spLocks noGrp="1"/>
          </p:cNvSpPr>
          <p:nvPr>
            <p:ph idx="1"/>
          </p:nvPr>
        </p:nvSpPr>
        <p:spPr>
          <a:xfrm>
            <a:off x="838199" y="2038124"/>
            <a:ext cx="10091057" cy="4551363"/>
          </a:xfrm>
        </p:spPr>
        <p:txBody>
          <a:bodyPr>
            <a:normAutofit/>
          </a:bodyPr>
          <a:lstStyle/>
          <a:p>
            <a:r>
              <a:rPr lang="nl-NL" b="1" dirty="0" smtClean="0"/>
              <a:t>Drie orden</a:t>
            </a:r>
          </a:p>
          <a:p>
            <a:pPr lvl="1" indent="-423863">
              <a:buFont typeface="Wingdings" panose="05000000000000000000" pitchFamily="2" charset="2"/>
              <a:buChar char="Ø"/>
            </a:pPr>
            <a:r>
              <a:rPr lang="nl-NL" dirty="0" smtClean="0"/>
              <a:t>Kikkers en padden</a:t>
            </a:r>
          </a:p>
          <a:p>
            <a:pPr lvl="2" indent="-431800">
              <a:buFont typeface="Wingdings" panose="05000000000000000000" pitchFamily="2" charset="2"/>
              <a:buChar char="ü"/>
            </a:pPr>
            <a:r>
              <a:rPr lang="nl-NL" dirty="0" smtClean="0"/>
              <a:t>Ruim 6500 kikkers en bijna 600 padden</a:t>
            </a:r>
          </a:p>
          <a:p>
            <a:pPr lvl="2" indent="-431800">
              <a:buFont typeface="Wingdings" panose="05000000000000000000" pitchFamily="2" charset="2"/>
              <a:buChar char="ü"/>
            </a:pPr>
            <a:r>
              <a:rPr lang="nl-NL" dirty="0" smtClean="0"/>
              <a:t>Verschillen in gedrag, kleur, grootte en lichaamsbouw</a:t>
            </a:r>
          </a:p>
          <a:p>
            <a:pPr lvl="2" indent="-431800">
              <a:buFont typeface="Wingdings" panose="05000000000000000000" pitchFamily="2" charset="2"/>
              <a:buChar char="ü"/>
            </a:pPr>
            <a:r>
              <a:rPr lang="nl-NL" dirty="0" smtClean="0"/>
              <a:t>Diverse leefomgeving; onder grond, in het water, in bomen</a:t>
            </a:r>
          </a:p>
          <a:p>
            <a:pPr lvl="1" indent="-423863">
              <a:buFont typeface="Wingdings" panose="05000000000000000000" pitchFamily="2" charset="2"/>
              <a:buChar char="Ø"/>
            </a:pPr>
            <a:r>
              <a:rPr lang="nl-NL" dirty="0" smtClean="0"/>
              <a:t>Salamanders</a:t>
            </a:r>
          </a:p>
          <a:p>
            <a:pPr lvl="2" indent="-431800">
              <a:buFont typeface="Wingdings" panose="05000000000000000000" pitchFamily="2" charset="2"/>
              <a:buChar char="ü"/>
            </a:pPr>
            <a:r>
              <a:rPr lang="nl-NL" dirty="0" smtClean="0"/>
              <a:t>Ruim 650 salamanders</a:t>
            </a:r>
          </a:p>
          <a:p>
            <a:pPr lvl="2" indent="-431800">
              <a:buFont typeface="Wingdings" panose="05000000000000000000" pitchFamily="2" charset="2"/>
              <a:buChar char="ü"/>
            </a:pPr>
            <a:r>
              <a:rPr lang="nl-NL" dirty="0" smtClean="0"/>
              <a:t>Vochtige, gematigde gebieden</a:t>
            </a:r>
          </a:p>
          <a:p>
            <a:pPr lvl="2" indent="-431800">
              <a:buFont typeface="Wingdings" panose="05000000000000000000" pitchFamily="2" charset="2"/>
              <a:buChar char="ü"/>
            </a:pPr>
            <a:r>
              <a:rPr lang="nl-NL" dirty="0" smtClean="0"/>
              <a:t>Echte tanden in boven- en onderkaak</a:t>
            </a:r>
          </a:p>
          <a:p>
            <a:pPr lvl="2" indent="-431800">
              <a:buFont typeface="Wingdings" panose="05000000000000000000" pitchFamily="2" charset="2"/>
              <a:buChar char="ü"/>
            </a:pPr>
            <a:r>
              <a:rPr lang="nl-NL" dirty="0" smtClean="0"/>
              <a:t>Larven van salamanders hebben de vorm van volwassen dieren</a:t>
            </a:r>
          </a:p>
          <a:p>
            <a:pPr lvl="1" indent="-423863">
              <a:buFont typeface="Wingdings" panose="05000000000000000000" pitchFamily="2" charset="2"/>
              <a:buChar char="Ø"/>
            </a:pPr>
            <a:r>
              <a:rPr lang="nl-NL" dirty="0"/>
              <a:t>W</a:t>
            </a:r>
            <a:r>
              <a:rPr lang="nl-NL" dirty="0" smtClean="0"/>
              <a:t>ormsalamanders</a:t>
            </a:r>
            <a:endParaRPr lang="nl-NL" dirty="0"/>
          </a:p>
        </p:txBody>
      </p:sp>
    </p:spTree>
    <p:extLst>
      <p:ext uri="{BB962C8B-B14F-4D97-AF65-F5344CB8AC3E}">
        <p14:creationId xmlns:p14="http://schemas.microsoft.com/office/powerpoint/2010/main" val="2223444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32958"/>
            <a:ext cx="10515600" cy="1325563"/>
          </a:xfrm>
        </p:spPr>
        <p:txBody>
          <a:bodyPr>
            <a:normAutofit/>
          </a:bodyPr>
          <a:lstStyle/>
          <a:p>
            <a:r>
              <a:rPr lang="nl-NL" sz="4000" dirty="0" smtClean="0"/>
              <a:t>2.10 Diersoorten in de klasse van vissen</a:t>
            </a:r>
            <a:endParaRPr lang="nl-NL" sz="4000" dirty="0"/>
          </a:p>
        </p:txBody>
      </p:sp>
      <p:sp>
        <p:nvSpPr>
          <p:cNvPr id="3" name="Tijdelijke aanduiding voor inhoud 2"/>
          <p:cNvSpPr>
            <a:spLocks noGrp="1"/>
          </p:cNvSpPr>
          <p:nvPr>
            <p:ph idx="1"/>
          </p:nvPr>
        </p:nvSpPr>
        <p:spPr/>
        <p:txBody>
          <a:bodyPr/>
          <a:lstStyle/>
          <a:p>
            <a:r>
              <a:rPr lang="nl-NL" dirty="0" smtClean="0"/>
              <a:t>Koudbloedig</a:t>
            </a:r>
          </a:p>
          <a:p>
            <a:r>
              <a:rPr lang="nl-NL" dirty="0" smtClean="0"/>
              <a:t>Leven onder water, ademen met kieuwen</a:t>
            </a:r>
          </a:p>
          <a:p>
            <a:r>
              <a:rPr lang="nl-NL" dirty="0" smtClean="0"/>
              <a:t>Ledematen zijn vinnen, huid bedekt met schubben</a:t>
            </a:r>
          </a:p>
          <a:p>
            <a:r>
              <a:rPr lang="nl-NL" dirty="0" smtClean="0"/>
              <a:t>Eicellen = kuit, zaadcellen = hom</a:t>
            </a:r>
          </a:p>
          <a:p>
            <a:r>
              <a:rPr lang="nl-NL" dirty="0" smtClean="0"/>
              <a:t>Levendbarend en eierlevendbarend</a:t>
            </a:r>
          </a:p>
          <a:p>
            <a:r>
              <a:rPr lang="nl-NL" dirty="0" smtClean="0"/>
              <a:t>Indeling op vele manieren, praktisch is op basis van watertemperatuur waar de vissoorten de voorkeur aan geven:</a:t>
            </a:r>
          </a:p>
          <a:p>
            <a:pPr lvl="1" indent="-423863">
              <a:buFont typeface="Wingdings" panose="05000000000000000000" pitchFamily="2" charset="2"/>
              <a:buChar char="Ø"/>
            </a:pPr>
            <a:r>
              <a:rPr lang="nl-NL" dirty="0" smtClean="0"/>
              <a:t>Tropische vissen, niet – tropische vissen, </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Tree>
    <p:extLst>
      <p:ext uri="{BB962C8B-B14F-4D97-AF65-F5344CB8AC3E}">
        <p14:creationId xmlns:p14="http://schemas.microsoft.com/office/powerpoint/2010/main" val="3713051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11693"/>
            <a:ext cx="10515600" cy="1325563"/>
          </a:xfrm>
        </p:spPr>
        <p:txBody>
          <a:bodyPr>
            <a:normAutofit/>
          </a:bodyPr>
          <a:lstStyle/>
          <a:p>
            <a:r>
              <a:rPr lang="nl-NL" sz="4000" dirty="0" smtClean="0"/>
              <a:t>2.10 Diersoorten in de klasse van vissen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Soorten tropische vissen</a:t>
            </a:r>
          </a:p>
          <a:p>
            <a:r>
              <a:rPr lang="nl-NL" dirty="0" smtClean="0"/>
              <a:t>Vaak mooie kleuren, vele verschillende lichaamsvormen. </a:t>
            </a:r>
          </a:p>
          <a:p>
            <a:r>
              <a:rPr lang="nl-NL" dirty="0" smtClean="0"/>
              <a:t>Vaak gemakkelijk te houden en te verzorgen</a:t>
            </a:r>
          </a:p>
          <a:p>
            <a:pPr lvl="1" indent="-423863">
              <a:buFont typeface="Wingdings" panose="05000000000000000000" pitchFamily="2" charset="2"/>
              <a:buChar char="Ø"/>
            </a:pPr>
            <a:r>
              <a:rPr lang="nl-NL" dirty="0" smtClean="0"/>
              <a:t>Wel veel materialen nodig</a:t>
            </a:r>
          </a:p>
          <a:p>
            <a:r>
              <a:rPr lang="nl-NL" dirty="0" smtClean="0"/>
              <a:t>Enkele gemakkelijk te houden soorten:</a:t>
            </a:r>
          </a:p>
          <a:p>
            <a:pPr lvl="1" indent="-423863">
              <a:buFont typeface="Wingdings" panose="05000000000000000000" pitchFamily="2" charset="2"/>
              <a:buChar char="Ø"/>
            </a:pPr>
            <a:r>
              <a:rPr lang="nl-NL" dirty="0" smtClean="0"/>
              <a:t>Neontetra, maanvis, kempvis, guppy, harnasmeerval</a:t>
            </a:r>
            <a:endParaRPr lang="nl-NL"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Tree>
    <p:extLst>
      <p:ext uri="{BB962C8B-B14F-4D97-AF65-F5344CB8AC3E}">
        <p14:creationId xmlns:p14="http://schemas.microsoft.com/office/powerpoint/2010/main" val="4136418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01059"/>
            <a:ext cx="10515600" cy="1325563"/>
          </a:xfrm>
        </p:spPr>
        <p:txBody>
          <a:bodyPr>
            <a:normAutofit/>
          </a:bodyPr>
          <a:lstStyle/>
          <a:p>
            <a:r>
              <a:rPr lang="nl-NL" sz="4000" dirty="0" smtClean="0"/>
              <a:t>2.10 Diersoorten in de klasse van vissen</a:t>
            </a:r>
            <a:endParaRPr lang="nl-NL" sz="4000"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t>Soorten niet – tropische vissen</a:t>
            </a:r>
          </a:p>
          <a:p>
            <a:pPr marL="0" indent="0">
              <a:buNone/>
            </a:pPr>
            <a:endParaRPr lang="nl-NL" b="1" dirty="0" smtClean="0"/>
          </a:p>
          <a:p>
            <a:r>
              <a:rPr lang="nl-NL" dirty="0" smtClean="0"/>
              <a:t>Meest bekende is goudvis</a:t>
            </a:r>
          </a:p>
          <a:p>
            <a:pPr lvl="1" indent="-423863">
              <a:buFont typeface="Wingdings" panose="05000000000000000000" pitchFamily="2" charset="2"/>
              <a:buChar char="Ø"/>
            </a:pPr>
            <a:r>
              <a:rPr lang="nl-NL" dirty="0" smtClean="0"/>
              <a:t>20 cm lang, 30 jaar oud</a:t>
            </a:r>
          </a:p>
          <a:p>
            <a:pPr lvl="1" indent="-423863">
              <a:buFont typeface="Wingdings" panose="05000000000000000000" pitchFamily="2" charset="2"/>
              <a:buChar char="Ø"/>
            </a:pPr>
            <a:r>
              <a:rPr lang="nl-NL" dirty="0" smtClean="0"/>
              <a:t>Vaak eerder dood door slechte huisvesting en/of verkeerde voeding</a:t>
            </a:r>
          </a:p>
          <a:p>
            <a:pPr lvl="1" indent="-423863">
              <a:buFont typeface="Wingdings" panose="05000000000000000000" pitchFamily="2" charset="2"/>
              <a:buChar char="Ø"/>
            </a:pPr>
            <a:r>
              <a:rPr lang="nl-NL" dirty="0" smtClean="0"/>
              <a:t>Veel verschillende kleuren en vormen</a:t>
            </a:r>
          </a:p>
          <a:p>
            <a:r>
              <a:rPr lang="nl-NL" dirty="0" smtClean="0"/>
              <a:t>Andere soorten:</a:t>
            </a:r>
          </a:p>
          <a:p>
            <a:pPr lvl="1" indent="-423863">
              <a:buFont typeface="Wingdings" panose="05000000000000000000" pitchFamily="2" charset="2"/>
              <a:buChar char="Ø"/>
            </a:pPr>
            <a:r>
              <a:rPr lang="nl-NL" dirty="0" smtClean="0"/>
              <a:t>Dwergzonnebaars</a:t>
            </a:r>
          </a:p>
          <a:p>
            <a:pPr lvl="1" indent="-423863">
              <a:buFont typeface="Wingdings" panose="05000000000000000000" pitchFamily="2" charset="2"/>
              <a:buChar char="Ø"/>
            </a:pPr>
            <a:r>
              <a:rPr lang="nl-NL" dirty="0" smtClean="0"/>
              <a:t>Koikarper; 25cm – 1m; baarddraden</a:t>
            </a:r>
          </a:p>
          <a:p>
            <a:pPr lvl="1" indent="-423863">
              <a:buFont typeface="Wingdings" panose="05000000000000000000" pitchFamily="2" charset="2"/>
              <a:buChar char="Ø"/>
            </a:pPr>
            <a:r>
              <a:rPr lang="nl-NL" dirty="0" smtClean="0"/>
              <a:t>Bittervoorn </a:t>
            </a:r>
          </a:p>
          <a:p>
            <a:pPr lvl="1"/>
            <a:endParaRPr lang="nl-NL" dirty="0"/>
          </a:p>
        </p:txBody>
      </p:sp>
      <p:sp>
        <p:nvSpPr>
          <p:cNvPr id="4" name="Tijdelijke aanduiding voor tekst 3"/>
          <p:cNvSpPr>
            <a:spLocks noGrp="1"/>
          </p:cNvSpPr>
          <p:nvPr>
            <p:ph type="body" sz="quarter" idx="13"/>
          </p:nvPr>
        </p:nvSpPr>
        <p:spPr/>
        <p:txBody>
          <a:bodyPr/>
          <a:lstStyle/>
          <a:p>
            <a:r>
              <a:rPr lang="nl-NL" dirty="0" smtClean="0"/>
              <a:t>Kennen en herkennen van dieren</a:t>
            </a:r>
            <a:endParaRPr lang="nl-NL" dirty="0"/>
          </a:p>
        </p:txBody>
      </p:sp>
      <p:sp>
        <p:nvSpPr>
          <p:cNvPr id="5" name="Tijdelijke aanduiding voor tekst 4"/>
          <p:cNvSpPr>
            <a:spLocks noGrp="1"/>
          </p:cNvSpPr>
          <p:nvPr>
            <p:ph type="body" sz="quarter" idx="14"/>
          </p:nvPr>
        </p:nvSpPr>
        <p:spPr/>
        <p:txBody>
          <a:bodyPr/>
          <a:lstStyle/>
          <a:p>
            <a:r>
              <a:rPr lang="nl-NL" dirty="0" smtClean="0"/>
              <a:t>Soorten en rassen</a:t>
            </a:r>
            <a:endParaRPr lang="nl-NL" dirty="0"/>
          </a:p>
        </p:txBody>
      </p:sp>
    </p:spTree>
    <p:extLst>
      <p:ext uri="{BB962C8B-B14F-4D97-AF65-F5344CB8AC3E}">
        <p14:creationId xmlns:p14="http://schemas.microsoft.com/office/powerpoint/2010/main" val="2419861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653</Words>
  <Application>Microsoft Office PowerPoint</Application>
  <PresentationFormat>Breedbeeld</PresentationFormat>
  <Paragraphs>102</Paragraphs>
  <Slides>10</Slides>
  <Notes>2</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10</vt:i4>
      </vt:variant>
    </vt:vector>
  </HeadingPairs>
  <TitlesOfParts>
    <vt:vector size="17" baseType="lpstr">
      <vt:lpstr>Arial</vt:lpstr>
      <vt:lpstr>Avenir Book</vt:lpstr>
      <vt:lpstr>Calibri</vt:lpstr>
      <vt:lpstr>Calibri Light</vt:lpstr>
      <vt:lpstr>DIN Condensed</vt:lpstr>
      <vt:lpstr>Wingdings</vt:lpstr>
      <vt:lpstr>Kantoorthema</vt:lpstr>
      <vt:lpstr>Periode 3 soorten en rassen</vt:lpstr>
      <vt:lpstr>2.8 Diersoorten in de klasse van reptielen </vt:lpstr>
      <vt:lpstr>2.8 Diersoorten in de klasse van reptielen </vt:lpstr>
      <vt:lpstr>2.8 Diersoorten in de klasse van reptielen </vt:lpstr>
      <vt:lpstr>2.9 Diersoorten in de klasse van amfibieën</vt:lpstr>
      <vt:lpstr>2.9 Diersoorten in de klasse van amfibieën</vt:lpstr>
      <vt:lpstr>2.10 Diersoorten in de klasse van vissen</vt:lpstr>
      <vt:lpstr>2.10 Diersoorten in de klasse van vissen</vt:lpstr>
      <vt:lpstr>2.10 Diersoorten in de klasse van vissen</vt:lpstr>
      <vt:lpstr>Opdracht</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Periode 3 soorten en rassen</dc:title>
  <dc:creator>Helanie Wikkerink - Aalders</dc:creator>
  <cp:lastModifiedBy>Helanie Wikkerink - Aalders</cp:lastModifiedBy>
  <cp:revision>1</cp:revision>
  <dcterms:created xsi:type="dcterms:W3CDTF">2020-01-20T08:19:45Z</dcterms:created>
  <dcterms:modified xsi:type="dcterms:W3CDTF">2020-01-20T08:20:12Z</dcterms:modified>
</cp:coreProperties>
</file>